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7" r:id="rId2"/>
    <p:sldId id="283" r:id="rId3"/>
    <p:sldId id="299" r:id="rId4"/>
    <p:sldId id="301" r:id="rId5"/>
    <p:sldId id="306" r:id="rId6"/>
    <p:sldId id="277" r:id="rId7"/>
    <p:sldId id="278" r:id="rId8"/>
    <p:sldId id="272" r:id="rId9"/>
    <p:sldId id="269" r:id="rId10"/>
    <p:sldId id="289" r:id="rId11"/>
    <p:sldId id="302" r:id="rId12"/>
    <p:sldId id="270" r:id="rId13"/>
    <p:sldId id="312" r:id="rId14"/>
    <p:sldId id="290" r:id="rId15"/>
    <p:sldId id="292" r:id="rId16"/>
    <p:sldId id="294" r:id="rId17"/>
    <p:sldId id="298" r:id="rId18"/>
    <p:sldId id="296" r:id="rId19"/>
    <p:sldId id="293" r:id="rId20"/>
    <p:sldId id="309" r:id="rId21"/>
    <p:sldId id="284" r:id="rId22"/>
    <p:sldId id="274" r:id="rId23"/>
    <p:sldId id="275" r:id="rId24"/>
    <p:sldId id="273" r:id="rId25"/>
    <p:sldId id="303" r:id="rId26"/>
    <p:sldId id="310" r:id="rId27"/>
    <p:sldId id="314" r:id="rId28"/>
    <p:sldId id="313" r:id="rId29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9BD90-D395-4EF1-B0F7-1F1315B98FA7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2661C-9207-48C6-A1DE-FB83A9CAEFD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2012-12-14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ROZPORZĄDZANIE  OPRÓŻNIONYM MIEJSCEM HIPOTECZNYM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571" name="Podtytuł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>
            <a:normAutofit/>
          </a:bodyPr>
          <a:lstStyle/>
          <a:p>
            <a:pPr marR="0">
              <a:buFont typeface="Arial" charset="0"/>
              <a:buNone/>
            </a:pPr>
            <a:endParaRPr lang="pl-PL" dirty="0" smtClean="0"/>
          </a:p>
          <a:p>
            <a:pPr marR="0">
              <a:buFont typeface="Arial" charset="0"/>
              <a:buNone/>
            </a:pPr>
            <a:r>
              <a:rPr lang="pl-PL" dirty="0" smtClean="0"/>
              <a:t>KLAUZULE UMOWNE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 smtClean="0">
                <a:latin typeface="Times New Roman" pitchFamily="18" charset="0"/>
                <a:cs typeface="Times New Roman" pitchFamily="18" charset="0"/>
              </a:rPr>
              <a:t>NOWY KSZTAŁT HIPOTEKI  A OMH</a:t>
            </a:r>
            <a:endParaRPr lang="pl-P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Podstawowe znaczenie samej hipoteki (kwota i waluta).</a:t>
            </a:r>
          </a:p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Dopuszczalne zmiany wierzytelności zabezpieczonej  (wysokości wierzytelności, waluty, oprocentowania,  terminu) </a:t>
            </a:r>
          </a:p>
          <a:p>
            <a:pPr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	a także podstawienie innej/ kolejnej wierzytelności w ramach hipoteki (z zasady bezterminowej).  </a:t>
            </a:r>
          </a:p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Następny wierzyciel</a:t>
            </a:r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nie ma podstaw liczyć na jej wygaśnięcie. </a:t>
            </a:r>
          </a:p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Rozporządzenie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 granicach wygasłej hipoteki nie pogarsza sytuacji osób trzecich i nie różni się zasadniczo od w/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działań.</a:t>
            </a:r>
          </a:p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Instytucja OMH potencjalnie jest użyteczna zarówno dla właściciela jak i wierzyciela.</a:t>
            </a:r>
          </a:p>
          <a:p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Ochrona przed jej wyeliminowaniem  z obrotu  jest uzasadniona.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UPRAWNIENIE DO ROZPORZĄDZANIA OMH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Nie jest to system stałych miejsc hipotecznych, skorzystanie z OMH zależy od woli właściciela;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Właściciel staje się dysponentem pierwszeństwa hipotek;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Wprowadza wyjątek od zasady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prior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tempore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potior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iure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obowiązującej dla ograniczonych praw rzeczowych (art. 249 k.c. w zw. z art. 11i 12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Ukwh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Eliminuje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ius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successionis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hypothecariae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– prawo awansu hipotek dalszych;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Umowna modyfikacja systemu jest ograniczona poprzez zakaz z art. 101 (8)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Ukwh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KLAUZULE UMOWNE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Dopuszczalność zobowiązań „pozytywnych” </a:t>
            </a:r>
          </a:p>
          <a:p>
            <a:pPr>
              <a:buNone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Art. 101</a:t>
            </a:r>
            <a:r>
              <a:rPr lang="pl-PL" b="1" baseline="30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Roszczenie wierzyciela hipotecznego o przeniesienie jego hipoteki na miejsce opróżnione przez inną hipotekę może być ujawnione w księdze wieczystej. W takim przypadku hipoteka uzyskuje przyrzeczone miejsce, z chwilą gdy stało się wolne</a:t>
            </a:r>
          </a:p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Niedopuszczalność zobowiązań „negatywnych” </a:t>
            </a:r>
          </a:p>
          <a:p>
            <a:pPr>
              <a:buNone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Art. 101</a:t>
            </a:r>
            <a:r>
              <a:rPr lang="pl-PL" b="1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Niedopuszczalne jest zastrzeżenie, przez które właściciel nieruchomości zobowiązuje się do nierozporządzania opróżnionym miejscem hipotecznym. (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ryzyko, że klauzule negatywne stałyby się standardowymi i przywróciły system posuwania się hipotek naprzód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CEL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Propozycja wykładni zapewniającej pełną realizację uprawnienia właściciela umożliwiającą: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podjęcie optymalnej dla niego decyzji bądź w przedmiocie skorzystania z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bądź o awansowaniu dalszej hipoteki;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uniknięcie zbędnych kosztów (braku zaufania i bezpiecznej procedury).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Ochrona zaufania wierzyciela do wyboru właściciela i uznanie działań sprzecznych z dobrą wiarą i zasadami uczciwego obrotu za nie chronione prawnie.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Ostatecznie wzrost bezpieczeństwa obrotu i ograniczenie kosztów transakcyjnych.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Kluczowe znaczenie odpowiedniej wykładni przepisu o „klauzulach negatywnych” (znaczenie </a:t>
            </a:r>
            <a:r>
              <a:rPr lang="pl-PL" b="1" i="1" dirty="0" err="1" smtClean="0"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 zakazu).</a:t>
            </a:r>
          </a:p>
          <a:p>
            <a:pPr>
              <a:buNone/>
            </a:pP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i="1" dirty="0" smtClean="0"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 ZAKAZU KLAUZUL NEGATYWNYCH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Swoboda właściciela w zakresie wykonania uprawnienia musi być chroniona.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Awans dalszych hipotek zależy </a:t>
            </a:r>
            <a:r>
              <a:rPr lang="pl-PL" sz="3400" i="1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l-PL" sz="3400" i="1" dirty="0" err="1" smtClean="0">
                <a:latin typeface="Times New Roman" pitchFamily="18" charset="0"/>
                <a:cs typeface="Times New Roman" pitchFamily="18" charset="0"/>
              </a:rPr>
              <a:t>lege</a:t>
            </a:r>
            <a:r>
              <a:rPr lang="pl-PL" sz="3400" i="1" dirty="0" smtClean="0">
                <a:latin typeface="Times New Roman" pitchFamily="18" charset="0"/>
                <a:cs typeface="Times New Roman" pitchFamily="18" charset="0"/>
              </a:rPr>
              <a:t> lata  </a:t>
            </a:r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od decyzji właściciela.</a:t>
            </a:r>
          </a:p>
          <a:p>
            <a:r>
              <a:rPr lang="pl-PL" sz="3400" b="1" dirty="0" smtClean="0">
                <a:latin typeface="Times New Roman" pitchFamily="18" charset="0"/>
                <a:cs typeface="Times New Roman" pitchFamily="18" charset="0"/>
              </a:rPr>
              <a:t>Korzyść z opróżnienia miejsca hipotecznego ma przypaść właścicielowi </a:t>
            </a:r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nieruchomości </a:t>
            </a:r>
            <a:r>
              <a:rPr lang="pl-PL" sz="3400" b="1" dirty="0" smtClean="0">
                <a:latin typeface="Times New Roman" pitchFamily="18" charset="0"/>
                <a:cs typeface="Times New Roman" pitchFamily="18" charset="0"/>
              </a:rPr>
              <a:t>a nie wierzycielowi, który zaakceptował zabezpieczenie na pozycji niższej i którego sytuacja w  sposób nieuzasadniony się poprawia </a:t>
            </a:r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bez ekwiwalentu dla właściciela nieruchomości.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Jeśli wierzyciel jest skłonny finansować tylko pod warunkiem najwyższego pierwszeństwa hipoteki zakaz klauzul negatywnych staje się bezprzedmiotowy. 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DECYZJA WŁAŚCICIELA CO DO OMH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Art. 101</a:t>
            </a:r>
            <a:r>
              <a:rPr lang="pl-PL" b="1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1. W razie wykreślenia hipoteki bez jednoczesnego wpisania na jej miejsce innej hipoteki, właściciel nieruchomości może zachować uprawnienie do rozporządzania opróżnionym miejscem hipotecznym, jeżeli jednocześnie z wykreśleniem hipoteki uprawnienie to zostanie wpisane do księgi wieczystej.</a:t>
            </a:r>
          </a:p>
          <a:p>
            <a:pPr algn="just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Do wykreślenia wygasłej hipoteki oraz do wpisu uprawnienia do rozporządzania opróżnionym miejscem hipotecznym potrzebne jest oświadczenie właściciela nieruchomości. </a:t>
            </a:r>
          </a:p>
          <a:p>
            <a:pPr>
              <a:buNone/>
            </a:pPr>
            <a:endParaRPr lang="pl-PL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UPRAWNIENIE WŁAŚCICIELA DOTYCZĄCE OMH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pl-PL" sz="9600" b="1" dirty="0" smtClean="0">
                <a:latin typeface="Times New Roman" pitchFamily="18" charset="0"/>
                <a:cs typeface="Times New Roman" pitchFamily="18" charset="0"/>
              </a:rPr>
              <a:t>Zasadnicze uprawnienia właściciela: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do skorzystania z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 (wykonywania uprawnienia do rozporządzania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do niekorzystania z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pl-PL" sz="9600" b="1" dirty="0" smtClean="0">
                <a:latin typeface="Times New Roman" pitchFamily="18" charset="0"/>
                <a:cs typeface="Times New Roman" pitchFamily="18" charset="0"/>
              </a:rPr>
              <a:t>Korzystanie z </a:t>
            </a:r>
            <a:r>
              <a:rPr lang="pl-PL" sz="9600" b="1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Ustanowienie hipoteki na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Przeniesienie na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Zarezerwowanie samego </a:t>
            </a:r>
            <a:r>
              <a:rPr lang="pl-PL" sz="9600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pl-PL" sz="9600" b="1" dirty="0" smtClean="0">
                <a:latin typeface="Times New Roman" pitchFamily="18" charset="0"/>
                <a:cs typeface="Times New Roman" pitchFamily="18" charset="0"/>
              </a:rPr>
              <a:t>Niekorzystanie z </a:t>
            </a:r>
            <a:r>
              <a:rPr lang="pl-PL" sz="9600" b="1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9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Spowodowanie posunięcia się hipotek naprzód;</a:t>
            </a:r>
          </a:p>
          <a:p>
            <a:pPr>
              <a:buFontTx/>
              <a:buChar char="-"/>
            </a:pPr>
            <a:r>
              <a:rPr lang="pl-PL" sz="9600" dirty="0" smtClean="0">
                <a:latin typeface="Times New Roman" pitchFamily="18" charset="0"/>
                <a:cs typeface="Times New Roman" pitchFamily="18" charset="0"/>
              </a:rPr>
              <a:t>Proste wykreślnie hipoteki jeśli nie ma dalszych hipotek. </a:t>
            </a:r>
          </a:p>
          <a:p>
            <a:pPr>
              <a:buNone/>
            </a:pPr>
            <a:endParaRPr lang="pl-PL" sz="7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l-PL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l-PL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ZAKAZ ZOBOWIĄZAŃ NEGATYWNYCH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859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Art. 101</a:t>
            </a:r>
            <a:r>
              <a:rPr lang="pl-PL" b="1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”Niedopuszczalne jest zastrzeżenie, przez które właściciel nieruchomości zobowiązuje się do nierozporządzania opróżnionym miejscem hipotecznym.”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Niedopuszczalne a zatem sprzeczne z prawem – sankcja nieważności (58 par 1 k.c.).</a:t>
            </a:r>
          </a:p>
          <a:p>
            <a:pPr>
              <a:buFont typeface="Arial" charset="0"/>
              <a:buChar char="•"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latin typeface="Times New Roman" pitchFamily="18" charset="0"/>
                <a:cs typeface="Times New Roman" pitchFamily="18" charset="0"/>
              </a:rPr>
              <a:t>KLAUZULE ZAKAZANE</a:t>
            </a:r>
            <a:endParaRPr lang="pl-PL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Zawierające zobowiązania do niedysponowania w ogóle;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Zawierające zobowiązania szczegółowo określone (na czyjąś rzecz, dotyczące określonego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  lub rodzajowe);</a:t>
            </a:r>
          </a:p>
          <a:p>
            <a:pPr>
              <a:buFont typeface="Arial" charset="0"/>
              <a:buChar char="•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Zawierające wszelkie postanowienia zmierzające do osiągnięcia tego samego rezultatu (ograniczenie właściciela) włącznie z sankcjami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umownymi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należy uznać je za mające na celu obejście ustawy i w konsekwencji nieważne: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sankcje prawne (np. wypowiedzenie umowy) lub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ekonomiczne (kara pieniężna, wzrost oprocentowania).</a:t>
            </a:r>
          </a:p>
          <a:p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UPRAWNIENIE CZY OGRANICZENIE?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Praktyczne rezultaty restrykcyjnej wykładni przepisów o zakazie klauzul </a:t>
            </a:r>
            <a:r>
              <a:rPr lang="pl-PL" smtClean="0">
                <a:latin typeface="Times New Roman" pitchFamily="18" charset="0"/>
                <a:cs typeface="Times New Roman" pitchFamily="18" charset="0"/>
              </a:rPr>
              <a:t>negatywnych prowadzą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 ograniczenia samego właściciela w jego decyzji, czy zamierza z uprawnienia korzystać.</a:t>
            </a:r>
          </a:p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Kluczowe : jak chronić zaufanie wierzycieli do podjętej przez właściciela decyzji i zawartą w tym przedmiocie umowę?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Właściwa wykładnia zakazu osadzona w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legis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umożliwi właścicielom pełną korzyść z przyznanego uprawnienia i będzie sprzyjać bezpieczeństwu obrotu i redukcji kosztów transakcyjnych. 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DOPUSZCZALNOŚĆ ZOBOWIĄZAŃ POZYTYWNYCH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83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Art. 101</a:t>
            </a:r>
            <a:r>
              <a:rPr lang="pl-PL" b="1" baseline="30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”Roszczenie wierzyciela hipotecznego o przeniesienie jego hipoteki na miejsce opróżnione przez inną hipotekę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może być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ujawnione w księdze wieczystej. W takim przypadku hipoteka uzyskuje przyrzeczone miejsce, z chwilą gdy stało się wolne.”</a:t>
            </a:r>
          </a:p>
          <a:p>
            <a:pPr>
              <a:buFont typeface="Arial" charset="0"/>
              <a:buChar char="•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Zobowiązanie do przeniesienia konkretnej hipoteki na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o.m.h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 jest dopuszczalne.</a:t>
            </a:r>
          </a:p>
          <a:p>
            <a:pPr>
              <a:buFont typeface="Arial" charset="0"/>
              <a:buChar char="•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Nie musi ono być wpisane  w kw.</a:t>
            </a:r>
          </a:p>
          <a:p>
            <a:pPr>
              <a:buFont typeface="Arial" charset="0"/>
              <a:buChar char="•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Jeśli nie jest wpisane, to musi być zabezpieczone (sankcje za działanie sprzeczne z roszczeniem).</a:t>
            </a:r>
          </a:p>
          <a:p>
            <a:pPr>
              <a:buFont typeface="Wingdings 3" pitchFamily="18" charset="2"/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b="1" dirty="0" smtClean="0">
                <a:latin typeface="Times New Roman" pitchFamily="18" charset="0"/>
                <a:cs typeface="Times New Roman" pitchFamily="18" charset="0"/>
              </a:rPr>
              <a:t>POWSTRZYMANIE SIĘ OD DZIAŁAŃ SPRZECZNYCH Z PRZYJETYM ZOBOWIĄZANIEM </a:t>
            </a:r>
            <a:endParaRPr lang="pl-PL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200" dirty="0" smtClean="0">
                <a:latin typeface="Times New Roman" pitchFamily="18" charset="0"/>
                <a:cs typeface="Times New Roman" pitchFamily="18" charset="0"/>
              </a:rPr>
              <a:t>Przyjęte zobowiązania „pozytywne” zawierają </a:t>
            </a:r>
            <a:r>
              <a:rPr lang="pl-PL" sz="2200" i="1" dirty="0" smtClean="0">
                <a:latin typeface="Times New Roman" pitchFamily="18" charset="0"/>
                <a:cs typeface="Times New Roman" pitchFamily="18" charset="0"/>
              </a:rPr>
              <a:t>implicite</a:t>
            </a:r>
            <a:r>
              <a:rPr lang="pl-PL" sz="2200" dirty="0" smtClean="0">
                <a:latin typeface="Times New Roman" pitchFamily="18" charset="0"/>
                <a:cs typeface="Times New Roman" pitchFamily="18" charset="0"/>
              </a:rPr>
              <a:t> zobowiązanie „negatywne” - inaczej właściciel byłby uprawniony do działania sprzecznie z przyjętym zobowiązaniem.</a:t>
            </a:r>
          </a:p>
          <a:p>
            <a:r>
              <a:rPr lang="pl-PL" sz="2200" dirty="0" smtClean="0">
                <a:latin typeface="Times New Roman" pitchFamily="18" charset="0"/>
                <a:cs typeface="Times New Roman" pitchFamily="18" charset="0"/>
              </a:rPr>
              <a:t>Restrykcyjna wykładnia przepisów o klauzulach negatywnych prowadzi do wniosku, że właściciel może postępować nielojalnie (kilku osobom obiecać to samo OMH), nie można mu tego zakazać, a jedynie zabezpieczyć się poprzez wpis roszczenia (proceduralnie).</a:t>
            </a:r>
          </a:p>
          <a:p>
            <a:r>
              <a:rPr lang="pl-PL" sz="2200" dirty="0" smtClean="0">
                <a:latin typeface="Times New Roman" pitchFamily="18" charset="0"/>
                <a:cs typeface="Times New Roman" pitchFamily="18" charset="0"/>
              </a:rPr>
              <a:t>Art. 59. k.c.  </a:t>
            </a:r>
            <a:r>
              <a:rPr lang="pl-PL" sz="2200" b="1" dirty="0" smtClean="0">
                <a:latin typeface="Times New Roman" pitchFamily="18" charset="0"/>
                <a:cs typeface="Times New Roman" pitchFamily="18" charset="0"/>
              </a:rPr>
              <a:t>W razie zawarcia umowy, której wykonanie czyni całkowicie lub częściowo niemożliwym zadośćuczynienie roszczeniu osoby trzeciej,</a:t>
            </a:r>
            <a:r>
              <a:rPr lang="pl-PL" sz="2200" dirty="0" smtClean="0">
                <a:latin typeface="Times New Roman" pitchFamily="18" charset="0"/>
                <a:cs typeface="Times New Roman" pitchFamily="18" charset="0"/>
              </a:rPr>
              <a:t> osoba ta może żądać uznania umowy za bezskuteczną w stosunku do niej, jeżeli strony o jej roszczeniu wiedziały albo jeżeli umowa była nieodpłatna. Uznania umowy za bezskuteczną nie można żądać po upływie roku od jej zawarcia.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ROSZCZENIE A ZOBOWIĄZANIE NEGATYWNE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Zabezpieczenie umowne : zobowiązaniu do przeniesienia na OMH (niezależnie czy wpisanemu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 może towarzyszyć zobowiązanie do powstrzymania się od działań sprzecznych z treścią zobowiązania w szczególności nierozporządzania OMH na rzecz kogo innego.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Klauzulę takie należy uznać za dopuszczalne, choćby ze względu na art. 59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k.c.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Zobowiązaniu mogą towarzyszyć sankcje umowne np. wypowiedzenie lub wzrost oprocentowania.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Zabezpieczenie proceduralne: wpis roszczenia – kolizję zobowiązań rozstrzyga art. 20 w zw.11 i 12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Ukwh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– pierwszeństwo ma prawo wpisane, a w razie wpisu kilku wpisane wcześniej.</a:t>
            </a:r>
          </a:p>
          <a:p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PROCEDURA I KOSZTY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Wniosek o wpis hipoteki dalszej (wpis 200 zł.);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Zobowiązanie do przeniesienia na miejsce opróżnione (notarialne poświadczenie podpisu - 1/10 taksy notarialnej nie więcej niż 300 zł.);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Wniosek o wpis roszczenia o przeniesienie na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(150 zł.);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Wniosek o wykreślenie hipoteki (100 zł.) 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wraz z wnioskiem o wpis przeniesienia na miejsce opróżnione (60 zł) oraz wykreślenia skonsumowanego roszczenia (75 zł),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585 zł.+ 1/10 taksy/ 585 zł + 300 = 885 zł.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GRANICE MIEJSCA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przypadku gdy hipoteka, po której powstaje miejsce jest w innej walucie i/lub niższej kwocie ustanawiane bywają dwie hipoteki – jedna adekwatna do miejsca a druga na najniższej pozycji.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Koszty wzrastają o dodatkowy wpis tj. 200 zł.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785+1/10 taksy/ 1085 zł.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FUNKCJONALNOŚĆ 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Przeniesienie na miejsce opróżnione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pozwala właścicielowi zaoferować miejsce opróżnione  wyższe od istniejącej hipoteki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wpisanej poniżej bez zgody tego uprawnionego.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Pozwala właścicielowi bez szkody dla interesów dalszego uprawnionego (jego sytuacja się nie zmienia)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uzyskać finansowanie czy zrestrukturyzować swoje zadłużenie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takim przypadku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koszty procedury znajdują uzasadnienie w funkcjonalności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tym przypadku rozporządzanie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znajduje swój zasadniczy sens.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FUNKCJONALNOŚĆ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Większość hipotek jest ustanawiana jako jedyne obciążenie i dotyczy spłaty jedynego obciążenia.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Zagwarantowane ma zostać najwyższe pierwszeństwo hipoteki.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takim przypadku hipoteka następująca po wykreślanej może uzyskać pierwszeństwo w dwojaki sposób: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albo poprzez posuniecie naprzód,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albo zajęcie miejsca hipotecznego.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interesie właściciela jest metoda pierwsza.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KOSZTY PRZY POSUNIĘCIU SIĘ NAPRZÓD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Wniosek o wpis (200 zł)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Wniosek o wykreślenie (100 zł)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Razem 300 zł / Nie ma opłat notarialnych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Nie ma wątpliwości co do potrzeby ustanawiania dwóch hipotek – jednej adekwatnej do miejsca a innej do wierzytelności. </a:t>
            </a:r>
          </a:p>
          <a:p>
            <a:pPr>
              <a:buNone/>
            </a:pPr>
            <a:r>
              <a:rPr lang="pl-PL" b="1" i="1" dirty="0" smtClean="0">
                <a:latin typeface="Times New Roman" pitchFamily="18" charset="0"/>
                <a:cs typeface="Times New Roman" pitchFamily="18" charset="0"/>
              </a:rPr>
              <a:t>(koszty obciążają właściciela – dłużnika)</a:t>
            </a:r>
            <a:endParaRPr lang="pl-PL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dirty="0" smtClean="0">
                <a:latin typeface="Times New Roman" pitchFamily="18" charset="0"/>
                <a:cs typeface="Times New Roman" pitchFamily="18" charset="0"/>
              </a:rPr>
              <a:t>DOPUSZCZALNOŚĆ USTALENIA WARUNKÓW FINANSOWANIA PRZEZ WIERZYCIELA </a:t>
            </a:r>
            <a:endParaRPr lang="pl-PL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wpisana jest hipoteka wygasła (rezerwuje OMH)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Dopuszczalne jest uzależnienie decyzji o finansowaniu (zawarcia umowy) od wykreślenia hipoteki i nie dokonywania rezerwacji OMH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wpisane jest OMH 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Dopuszczalne jest uzależnienie decyzji o finansowaniu (zawarcia umowy) od zrzeczenia się OMH i jego wykreślenia.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(odmienna waluta, za mała kwota, za duża kwota – ryzyko hipoteki z równym pierwszeństwem). 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NAJWYŻSZE PIERWSZEŃSTWO HIPOTEKI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Wierzycielowi jest zasadniczo wszystko jedno w jaki sposób znajdzie się na najwyższej pozycji. Nie akceptuje dalszej pozycji  zaspokojenia tylko pierwszą.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Sednem umowy jest najwyższe pierwszeństwo hipoteki (zabezpieczeniem będzie hipoteka o najwyższym pierwszeństwie/ na pierwszym miejscu).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Awans hipotek jest prostszy i mniej kosztowny dla ustanawiającego zabezpieczenie (właściciela/dłużnika). 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Jak chronić zaufanie wierzyciela do intencji właściciela? </a:t>
            </a:r>
          </a:p>
          <a:p>
            <a:pPr>
              <a:buNone/>
            </a:pPr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	-	aspekt umowny (klauzule)</a:t>
            </a:r>
          </a:p>
          <a:p>
            <a:pPr>
              <a:buNone/>
            </a:pPr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	-	aspekt proceduralny.</a:t>
            </a:r>
          </a:p>
          <a:p>
            <a:r>
              <a:rPr lang="pl-PL" sz="3400" dirty="0" smtClean="0">
                <a:latin typeface="Times New Roman" pitchFamily="18" charset="0"/>
                <a:cs typeface="Times New Roman" pitchFamily="18" charset="0"/>
              </a:rPr>
              <a:t>Jak rozumieć zakaz klauzul negatywnych, aby OMH nie stało się kulą u nogi właściciela?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KONTROLA KLAUZUL UMOWNYCH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Indywidualne negocjowanie klauzuli np. „Zapewnię hipotece banku najwyższe pierwszeństwo poprzez : 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a) wykreślenie hipoteki banku spłacanego 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b) przeniesienie na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po hipotece banku spłacanego.”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Właściciel decyduje, że woli z powodów kosztowych spowodować posunięcie hipotek naprzód (ma do tego prawo).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Wierzyciel godzi się i nie wpisuje roszczenia do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 ale wprowadza sankcje za nielojalne postępowanie.</a:t>
            </a: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(należy uznać, że nie  są niedopuszczalne).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dirty="0" smtClean="0">
                <a:latin typeface="Times New Roman" pitchFamily="18" charset="0"/>
                <a:cs typeface="Times New Roman" pitchFamily="18" charset="0"/>
              </a:rPr>
              <a:t>BEZPIECZEŃSTWO PROCEDURY PRZY WYGASŁEJ HIPOTECE  </a:t>
            </a:r>
            <a:endParaRPr lang="pl-PL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	Złożenie przez właściciela wniosku o wykreślenie powinno być wystarczającą gwarancją dla wierzyciela, że właściciel nie będzie dysponował OMH (art. 29 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Ukwh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– moc wsteczna wpisu od chwili złożenia wniosku).</a:t>
            </a:r>
          </a:p>
          <a:p>
            <a:pPr>
              <a:buNone/>
            </a:pP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Wykreślenie  hipoteki na skutek wcześniejszego wniosku stanie się skuteczne z mocą wsteczną od chwili jego złożenia i hipoteka dalsza awansuje.</a:t>
            </a:r>
          </a:p>
          <a:p>
            <a:pPr>
              <a:buNone/>
            </a:pP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	 Późniejszy wniosek o wpis uprawnienia do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rozp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. OMH jest jak się wydaje bezprzedmiotowy (powinien zostać oddalony) pomimo, że złożony przed wykreśleniem hipoteki przez sąd</a:t>
            </a:r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pl-PL" sz="2400" i="1" dirty="0" smtClean="0">
                <a:latin typeface="Times New Roman" pitchFamily="18" charset="0"/>
                <a:cs typeface="Times New Roman" pitchFamily="18" charset="0"/>
              </a:rPr>
              <a:t>(wystarczające gdy wypłata środków następuje po złożeniu wniosku o wykreślenie)</a:t>
            </a:r>
          </a:p>
          <a:p>
            <a:pPr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REFINANSOWANIE – SPŁATA POPRZEDNIKA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W KW wpisana jest hipoteka na zabezpieczenie wierzytelności podlegającej spłacie.</a:t>
            </a:r>
          </a:p>
          <a:p>
            <a:pPr>
              <a:buNone/>
            </a:pP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Umówiono się o najwyższe pierwszeństwo hipoteki banku refinansującego. </a:t>
            </a:r>
          </a:p>
          <a:p>
            <a:pPr>
              <a:buNone/>
            </a:pP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Złożenie wniosku o wpis hipoteki i wypłata środków następuje  przed złożeniem wniosku o wykreślenie poprzedniej hipoteki (refinansowanie – trzeba najpierw wypłacić środki).</a:t>
            </a:r>
          </a:p>
          <a:p>
            <a:pPr>
              <a:buNone/>
            </a:pP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Wyboru drogi awansu dokonał właściciel ze względu na koszty.  </a:t>
            </a:r>
          </a:p>
          <a:p>
            <a:pPr>
              <a:buNone/>
            </a:pPr>
            <a:r>
              <a:rPr lang="pl-PL" sz="3800" b="1" dirty="0" smtClean="0">
                <a:latin typeface="Times New Roman" pitchFamily="18" charset="0"/>
                <a:cs typeface="Times New Roman" pitchFamily="18" charset="0"/>
              </a:rPr>
              <a:t>Dopuszczalność pobierania przez wierzyciela oświadczenia o zrzeczeniu się przez właściciela prawa do rozporządzania </a:t>
            </a:r>
            <a:r>
              <a:rPr lang="pl-PL" sz="3800" b="1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sz="3800" b="1" dirty="0" smtClean="0">
                <a:latin typeface="Times New Roman" pitchFamily="18" charset="0"/>
                <a:cs typeface="Times New Roman" pitchFamily="18" charset="0"/>
              </a:rPr>
              <a:t> ( w chwili całkowitej spłaty to miejsce już powstaje)</a:t>
            </a:r>
          </a:p>
          <a:p>
            <a:pPr>
              <a:buNone/>
            </a:pP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oraz zobowiązania do zaniechania działań, które przeszkodzą uzyskaniu najwyższego pierwszeństwa przez hipotekę. 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KONTROLA KLAUZUL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Kontrola czy nastąpiło niedopuszczalne ograniczenie właściciela nastąpi w razie sporu w procesie;</a:t>
            </a:r>
          </a:p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 Niedopuszczalność klauzul negatywnych należy wiązać wyłącznie z tymi sytuacjami, w których właściciel jest istotnie uprawniony do wprowadzenia innej osoby na </a:t>
            </a:r>
            <a:r>
              <a:rPr lang="pl-PL" b="1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, gdy</a:t>
            </a:r>
          </a:p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wierzyciel zaakceptował zabezpieczenie na dalszej pozycji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i chce w sposób nieuzasadniony przypisać sobie korzyści z awansu w przyszłości zobowiązując właściciela do nierozporządzania miejscem hipotecznym, jakie może ewentualnie powstać.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Jest to zespół okoliczności możliwy do ustalenia w procesie przy uwzględnieniu całokształtu okoliczności.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opisanej sytuacji wierzyciel powinien zapewnić sobie roszczenie o przeniesienie na OMH.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CZYNIENIE UŻYTKU Z PRAWA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Art. 58 par 2 k.c. Nieważna jest czynność prawna sprzeczna z zasadami współżycia społecznego.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Art. 5 k.c. Nie można czynić ze swojego prawa użytku, który byłby sprzeczny  ze społeczno-gospodarczym przeznaczeniem tego prawa lub z zasadami współżycia społecznego. Takie działanie lub zachowanie uprawnionego nie jest uważane za wykonywanie prawa i nie korzysta z ochrony.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III -  1:103 DCFR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faith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and fair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dealing</a:t>
            </a:r>
            <a:endParaRPr lang="pl-PL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Obowiązek działania zgodnie z zasadami dobrej wiary i uczciwego obrotu. 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CEL 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Wykładnia przepisu o „klauzulach negatywnych” uwzględniająca znaczenie </a:t>
            </a:r>
            <a:r>
              <a:rPr lang="pl-PL" i="1" dirty="0" err="1" smtClean="0"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wprowadzenia instytucji rozporządzania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zakazu klauzul </a:t>
            </a:r>
            <a:r>
              <a:rPr lang="pl-PL" smtClean="0">
                <a:latin typeface="Times New Roman" pitchFamily="18" charset="0"/>
                <a:cs typeface="Times New Roman" pitchFamily="18" charset="0"/>
              </a:rPr>
              <a:t>negatyqnych: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Zapewnia pełną realizację uprawnienia właściciela umożliwiającą: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podjęcie optymalnej dla niego decyzji bądź w przedmiocie skorzystania z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omh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bądź o awansowaniu dalszej hipoteki;</a:t>
            </a:r>
          </a:p>
          <a:p>
            <a:pPr>
              <a:buFontTx/>
              <a:buChar char="-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uniknięcie zbędnych kosztów (braku zaufania i bezpiecznej procedury).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Zapewnia ochronę zaufania wierzyciela do wyboru właściciela drogi zapewnienia mu najwyższego pierwszeństwa i uznanie działań sprzecznych z dobrą wiarą i zasadami uczciwego obrotu ze strony dłużnika za nie chronione prawnie.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Wpływa ostatecznie na wzrost bezpieczeństwa obrotu i ograniczenie kosztów transakcyjnych.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Dziękuję za uwagę 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Izabela Makowska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1533</Words>
  <Application>Microsoft Office PowerPoint</Application>
  <PresentationFormat>Pokaz na ekranie (4:3)</PresentationFormat>
  <Paragraphs>164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ROZPORZĄDZANIE  OPRÓŻNIONYM MIEJSCEM HIPOTECZNYM</vt:lpstr>
      <vt:lpstr>NOWY KSZTAŁT HIPOTEKI  A OMH</vt:lpstr>
      <vt:lpstr>UPRAWNIENIE DO ROZPORZĄDZANIA OMH </vt:lpstr>
      <vt:lpstr>KLAUZULE UMOWNE</vt:lpstr>
      <vt:lpstr>CEL </vt:lpstr>
      <vt:lpstr>RATIO ZAKAZU KLAUZUL NEGATYWNYCH</vt:lpstr>
      <vt:lpstr>DECYZJA WŁAŚCICIELA CO DO OMH</vt:lpstr>
      <vt:lpstr>UPRAWNIENIE WŁAŚCICIELA DOTYCZĄCE OMH </vt:lpstr>
      <vt:lpstr>ZAKAZ ZOBOWIĄZAŃ NEGATYWNYCH</vt:lpstr>
      <vt:lpstr>KLAUZULE ZAKAZANE</vt:lpstr>
      <vt:lpstr>UPRAWNIENIE CZY OGRANICZENIE? </vt:lpstr>
      <vt:lpstr>DOPUSZCZALNOŚĆ ZOBOWIĄZAŃ POZYTYWNYCH </vt:lpstr>
      <vt:lpstr>POWSTRZYMANIE SIĘ OD DZIAŁAŃ SPRZECZNYCH Z PRZYJETYM ZOBOWIĄZANIEM </vt:lpstr>
      <vt:lpstr>ROSZCZENIE A ZOBOWIĄZANIE NEGATYWNE</vt:lpstr>
      <vt:lpstr>PROCEDURA I KOSZTY </vt:lpstr>
      <vt:lpstr>GRANICE MIEJSCA</vt:lpstr>
      <vt:lpstr>FUNKCJONALNOŚĆ  </vt:lpstr>
      <vt:lpstr>FUNKCJONALNOŚĆ </vt:lpstr>
      <vt:lpstr>KOSZTY PRZY POSUNIĘCIU SIĘ NAPRZÓD </vt:lpstr>
      <vt:lpstr>DOPUSZCZALNOŚĆ USTALENIA WARUNKÓW FINANSOWANIA PRZEZ WIERZYCIELA </vt:lpstr>
      <vt:lpstr>NAJWYŻSZE PIERWSZEŃSTWO HIPOTEKI</vt:lpstr>
      <vt:lpstr>KONTROLA KLAUZUL UMOWNYCH </vt:lpstr>
      <vt:lpstr>BEZPIECZEŃSTWO PROCEDURY PRZY WYGASŁEJ HIPOTECE  </vt:lpstr>
      <vt:lpstr>REFINANSOWANIE – SPŁATA POPRZEDNIKA </vt:lpstr>
      <vt:lpstr>KONTROLA KLAUZUL </vt:lpstr>
      <vt:lpstr>CZYNIENIE UŻYTKU Z PRAWA </vt:lpstr>
      <vt:lpstr>CEL </vt:lpstr>
      <vt:lpstr>Dziękuję za uwagę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Konto pracownika BRE Banku Hipotecznego SA</dc:creator>
  <cp:lastModifiedBy>Rhb</cp:lastModifiedBy>
  <cp:revision>131</cp:revision>
  <dcterms:modified xsi:type="dcterms:W3CDTF">2012-12-14T08:01:28Z</dcterms:modified>
</cp:coreProperties>
</file>